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2" r:id="rId28"/>
    <p:sldId id="284" r:id="rId29"/>
    <p:sldId id="285" r:id="rId30"/>
    <p:sldId id="286" r:id="rId31"/>
    <p:sldId id="288" r:id="rId32"/>
    <p:sldId id="287" r:id="rId33"/>
    <p:sldId id="289" r:id="rId34"/>
    <p:sldId id="290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ash-xxl.info/info/587358" TargetMode="External"/><Relationship Id="rId2" Type="http://schemas.openxmlformats.org/officeDocument/2006/relationships/hyperlink" Target="http://mash-xxl.info/info/45086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ash-xxl.info/info/121589" TargetMode="External"/><Relationship Id="rId5" Type="http://schemas.openxmlformats.org/officeDocument/2006/relationships/hyperlink" Target="http://mash-xxl.info/info/572938" TargetMode="External"/><Relationship Id="rId4" Type="http://schemas.openxmlformats.org/officeDocument/2006/relationships/hyperlink" Target="http://mash-xxl.info/info/495911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03648" y="1412776"/>
            <a:ext cx="633670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Организация работы по обеспечению безопасности движения при осуществлении специальных перевозок</a:t>
            </a:r>
            <a:endParaRPr kumimoji="0" lang="en-US" sz="4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764703"/>
            <a:ext cx="835292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Arial" pitchFamily="34" charset="0"/>
                <a:cs typeface="Arial" pitchFamily="34" charset="0"/>
                <a:hlinkClick r:id="rId2"/>
              </a:rPr>
              <a:t>Специальными видами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перевозок пассажиров являются ведомственные и заводские перевозки, обслуживание съездов и конференций и грузопассажирские </a:t>
            </a:r>
            <a:r>
              <a:rPr lang="ru-RU" sz="2000" u="sng" dirty="0" smtClean="0">
                <a:latin typeface="Arial" pitchFamily="34" charset="0"/>
                <a:cs typeface="Arial" pitchFamily="34" charset="0"/>
                <a:hlinkClick r:id="rId3"/>
              </a:rPr>
              <a:t>таксомоторные перевозки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 Ведомственные и заводские перевозки и обслуживание съездов и конференций осуществляются на служебных и заказных автобусах и легковых автомобилях.  </a:t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endParaRPr lang="ru-RU" sz="2000" u="sng" dirty="0" smtClean="0">
              <a:latin typeface="Arial" pitchFamily="34" charset="0"/>
              <a:cs typeface="Arial" pitchFamily="34" charset="0"/>
              <a:hlinkClick r:id="rId2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 условиях современного предприятия автомобиль в целом ряде случаев участвует в технологическом </a:t>
            </a:r>
            <a:r>
              <a:rPr lang="ru-RU" sz="2000" u="sng" dirty="0" smtClean="0">
                <a:latin typeface="Arial" pitchFamily="34" charset="0"/>
                <a:cs typeface="Arial" pitchFamily="34" charset="0"/>
                <a:hlinkClick r:id="rId4"/>
              </a:rPr>
              <a:t>процессе промышленного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производства. строительства, </a:t>
            </a:r>
            <a:r>
              <a:rPr lang="ru-RU" sz="2000" u="sng" dirty="0" smtClean="0">
                <a:latin typeface="Arial" pitchFamily="34" charset="0"/>
                <a:cs typeface="Arial" pitchFamily="34" charset="0"/>
                <a:hlinkClick r:id="rId5"/>
              </a:rPr>
              <a:t>сельского хозяйства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и используется для одного вида перевозок (цемента, панелей, ферм, муки, удобрений, скота и т. п.). Для таких перевозок используют </a:t>
            </a:r>
            <a:r>
              <a:rPr lang="ru-RU" sz="2000" u="sng" dirty="0" smtClean="0">
                <a:latin typeface="Arial" pitchFamily="34" charset="0"/>
                <a:cs typeface="Arial" pitchFamily="34" charset="0"/>
                <a:hlinkClick r:id="rId6"/>
              </a:rPr>
              <a:t>специально оборудованные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автомобили. </a:t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04664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Правила </a:t>
            </a:r>
            <a:r>
              <a:rPr lang="ru-RU" sz="2400" b="1" dirty="0" smtClean="0"/>
              <a:t>организации и осуществления перевозок крупногабаритных и тяжеловесных грузов на территории Республики </a:t>
            </a:r>
            <a:r>
              <a:rPr lang="ru-RU" sz="2400" b="1" dirty="0" smtClean="0"/>
              <a:t>Казахстан  </a:t>
            </a:r>
            <a:r>
              <a:rPr lang="ru-RU" sz="1400" b="1" dirty="0" smtClean="0"/>
              <a:t>утверждены 2014 г.</a:t>
            </a:r>
            <a:endParaRPr lang="ru-RU" sz="1400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187624" y="1837599"/>
            <a:ext cx="72008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Тяжеловесное автотранспортное средство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автотранспортное средство с грузом или без груза, полная масса или осевые нагрузки которого превышают допустимые весовые параметры, установленные на территории Республики Казахстан для проезда по автомобильным дорогам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83568" y="745101"/>
            <a:ext cx="799288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Для получения специального разрешения отечественный перевозчик с заявлением установленной формы, согласно приложению 3 к настоящим Правилам, обращается: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1) в центр обслуживания населения;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2) посредством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веб-портала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«электронного правительства»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3) в таможенные органы.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Иностранный перевозчик с заявлением установленной формы, согласно приложению 3 к настоящим Правилам, заблаговременно не позднее чем за пять рабочих дней до выезда в рейс обращается в уполномоченный орган либо таможенные органы.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 l="35898" t="22640" r="3205" b="8455"/>
          <a:stretch>
            <a:fillRect/>
          </a:stretch>
        </p:blipFill>
        <p:spPr bwMode="auto">
          <a:xfrm>
            <a:off x="41799" y="188640"/>
            <a:ext cx="8922689" cy="6385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67544" y="374462"/>
            <a:ext cx="828092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11. Согласование маршрута перевозки с уполномоченным государственным органом по автомобильным дорогам и местными исполнительными органами проводится в случаях, если: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1) ширина крупногабаритного автотранспортного средства превышает 3,5 м;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2) высота крупногабаритного автотранспортного средства от поверхности дороги превышает 4,5 м;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3) длина крупногабаритного автотранспортного средства, в том числе автопоезда, превышает 25 м;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4) осуществляется проезд тяжеловесного транспортного средства, общая масса которого превышает грузоподъемность искусственных инженерных сооружений;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5) скорость движения крупногабаритного и (или) тяжеловесного автотранспортного средства составляет менее 8 км/ч.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95536" y="364014"/>
            <a:ext cx="842493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 случае пересечения маршрута перевозки с железнодорожными переездами, путепроводами, мостами, трубопроводами, воздушными линиями электропередачи и связи согласование маршрута перевозки проводится с соответствующими согласовывающими организациями, если: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1) ширина крупногабаритного автотранспортного средства превышает 5 м;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2) высота крупногабаритного автотранспортного средства от поверхности дороги превышает 4,5 м;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3) длина крупногабаритного автотранспортного средства, в том числе автопоезда, превышает 25 м;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5) скорость движения крупногабаритного и (или) тяжеловесного автотранспортного средства составляет менее 8 км/ч.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539552" y="283875"/>
            <a:ext cx="7776864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12. Согласовывающая организация проводит согласование заявленного маршрута или предоставляет обоснованный отказ в письменном виде либо в форме электронного документа в следующие сроки: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1) на местную перевозку в течение одного рабочего дня;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2) на межрегиональную и международную перевозку в течение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двух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рабочих дней.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13. Если пропуск крупногабаритного и (или) тяжеловесного автотранспортного средства по предложенному перевозчиком маршруту не имеет противопоказаний, то согласовывающая организация в заявлениях отечественного перевозчика посредством портала, а иностранного перевозчика в письменном виде, заверяя печатью, подтверждает свое решение.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23528" y="1369511"/>
            <a:ext cx="864096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20. Если технические характеристики автотранспортного средства, установленные заводом-изготовителем, не позволяют осуществлять заявленного к перевозке крупногабаритного и (или) тяжеловесного груза, перевозчику выдается мотивированный отказ в выдаче Специального разрешения.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23528" y="476672"/>
            <a:ext cx="8604448" cy="577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21. Заявление на получение специального разрешения на проезд крупногабаритного и (или) тяжеловесного автотранспортного средства рассматривается в течение одного рабочего дня в случаях: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1) привлечения автотранспортного средства для ликвидации чрезвычайной ситуации природного или техногенного характера;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2) замены транспортного средства (в случаях поломки) при условии соответствия технических характеристик и весогабаритных параметров транспортного средства, указанных в ранее полученном специальном разрешении;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3) необходимости продления срока действия специального разрешения не менее чем за 2 рабочих дня до окончания срока ранее полученного специального разрешения.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 случаях предусмотренных в подпунктах 2) и 3) настоящего пункта Правил сбор за проезд автотранспортных средств не взимается и в ранее полученном специальном разрешении делается отметка о замене транспортного средства или продлении срока действия специального разрешения, заверенная подписью и печатью уполномоченного органа или таможенных органов.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Срок продления в специальном разрешении не должен превышать пятнадцати календарных дней.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539552" y="0"/>
            <a:ext cx="7956376" cy="6685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23. Специальное разрешение выдается уполномоченным органом при проезде крупногабаритного и (или) тяжеловесного автотранспортного средства по территории Республики Казахстан либо въезде на территорию Республики Казахстан через Государственную границу Республики Казахстан, совпадающую с таможенной границей Таможенного союза, таможенными органами в течение одного рабочего дня после установления маршрута движения и уплаты суммы сбора за проезд автотранспортных средств по ставкам, установленным Кодексом Республики Казахстан «О налогах и других обязательных платежах в бюджет» (Налоговый кодекс).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 этом специальное разрешение заполняется и заверяется печатью уполномоченного органа либо таможенных органов.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539552" y="468828"/>
            <a:ext cx="806489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25. В зависимости от категории перевозимых грузов, вида и характера перевозок специальное разрешение может быть разовым или действующим в течение оговоренного срока: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1) разовое Специальное разрешение выдается на одну поездку одного крупногабаритного и (или) тяжеловесного автотранспортного средства по согласованному маршруту в установленные сроки;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2) Специальное разрешение, действующее в течение указанного в нем срока, выдается на одно автотранспортное средство, перевозящее однотипные крупногабаритные и (или) тяжеловесные грузы по маршруту, утвержденному в установленном порядке.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Специальное разрешение выдается на срок до шести месяцев.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23528" y="332656"/>
            <a:ext cx="8424936" cy="5840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26. При необходимости наличия автомобиля сопровождения в случаях, предусмотренных пунктом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39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настоящих Правил, уполномоченный орган либо таможенные органы направляют в административную полицию соответствующее уведомление о необходимости сопровождения крупногабаритного и (или) тяжеловесного автотранспортного средства по маршруту, указанному в специальном разрешении.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Комитет административной полиции Министерства внутренних дел Республики Казахстан организовывает сопровождение при осуществлении международной и межрегиональной перевозки в течение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двух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рабочих дней со дня получения уведомления уполномоченного органа, о чем извещает уполномоченный орган либо таможенные органы.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Административная полиция области, города или района организовывает сопровождение при осуществлении местной перевозки в течение одного рабочего дня со дня получения уведомления уполномоченного органа, о чем извещает уполномоченный орган либо таможенные органы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1052736"/>
            <a:ext cx="856895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39. Автомобиль прикрытия или сопровождения передвигается впереди крупногабаритного и (или) тяжеловесного автотранспортного средства на расстоянии 10-20 м уступом с левой стороны таким образом, чтобы его левая сторона выступала за левую сторону сопровождаемого крупногабаритного и (или) тяжеловесного автотранспортного средства.</a:t>
            </a: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51520" y="773996"/>
            <a:ext cx="8568952" cy="5031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37. Наличие автомобиля прикрытия обязательно во всех случаях, когда: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1) ширина крупногабаритного и (или) тяжеловесного автотранспортного средства превышает 3,5 м;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2) длина крупногабаритного и (или) тяжеловесного автотранспортного средства превышает 24 м;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3) в других случаях, когда в Специальном разрешении в графе «Особые условия движения» указано, что движение по какому-либо дорожному сооружению, находящемуся на маршруте следования, разрешается в одиночном порядке или указаны другие условия, требующие оперативного воздействия на организацию движения на отдельных участках маршрута следования.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539552" y="917719"/>
            <a:ext cx="8208912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38. Наличие автомобиля сопровождения обязательно во всех случаях, когда: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1) ширина крупногабаритного и (или) тяжеловесного автотранспортного средства превышает 4,0 м;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2) длина крупногабаритного и (или) тяжеловесного автотранспортного средства превышает 30,0 м;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3) крупногабаритное и (или) тяжеловесное автотранспортное средство при движении вынуждено хотя бы частично занимать полосу встречного движения;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4) в процессе перевозки требуется оперативное изменение организации движения с целью обеспечения безопасности проезда.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539552" y="692696"/>
            <a:ext cx="8100392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42.Скорость движения крупногабаритного и (или) тяжеловесного автотранспортного средства не должна превышать показаниям, установленным в Специальном разрешении.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 движении крупногабаритного и (или) тяжеловесного автотранспортного средства по дорогам общего пользования скорость не должна превышать 50 км/ч, а на искусственных сооружениях – 10 км/ч.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51520" y="446515"/>
            <a:ext cx="8712968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45. Осуществляя проезд крупногабаритного и (или) тяжеловесного автотранспортного средства, запрещается: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1) выезжать в рейс без Специального разрешения, с просроченным или с неправильно оформленным Специальным разрешением, при отсутствии подписей должностных лиц, указанных в Специальном разрешении;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2) вносить в Специальное разрешение какие-либо изменения или дополнения;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3) отклоняться от установленного маршрута движения;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4) превышать указанную в Специальном разрешении скорость движения;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5) совершать обгоны транспортных средств, движущихся со скоростью 30 км/час и более;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6) буксировать другие транспортные средства;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7) осуществлять движение в неблагоприятных метеорологических условиях (гололед, видимость менее 100 м и т.п.);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8) двигаться по обочине дороги, если такой порядок движения не определен условиями перевозки;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9) останавливаться вне специально обозначенных стоянок, расположенных за пределами проезжей части дороги;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10) продолжать движение при возникновении технической неисправности автотранспортного средства или нарушении крепления груза, угрожающих безопасности движения и (или) сохранности груза.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51520" y="548680"/>
            <a:ext cx="8712968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46. Если в процессе перевозки возникают обстоятельства, требующие изменения маршрута движения, перевозчику необходимо прекратить движение и обратиться: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1) отечественному перевозчику – в Центр обслуживания населения, посредством портала либо в таможенные органы;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2) иностранному перевозчику – в уполномоченный орган либо таможенные органы за разрешением движения по новому маршруту в порядке, установленном настоящими Правилами.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51520" y="1196171"/>
            <a:ext cx="856895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62. Определение фактических значений габаритных размеров автотранспортного средства производится при помощи мерных линеек или специального линейно-измерительного инструмента, а полной массы и осевых нагрузок – при помощи автомобильных весов стационарного или переносного типа, а также проезде через специальные автоматизированные измерительные средства.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51520" y="307776"/>
            <a:ext cx="8496944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64. При определении весовых и (или) габаритных параметров автотранспортных средств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составляется акт взвешивания (замера) параметров автотранспортного средства согласно приложению 4 к настоящим Правилам с учетом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установленных погрешностей измерительного оборудования, которые трактуются в пользу перевозчика.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Акты взвешивания (замера) параметров автотранспортного средства являются бланками строгой отчетности.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65.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 случае несогласия перевозчика или грузоотправителя с результатами определения весовых и (или) габаритных параметров автотранспортного средства, заявление на повторное (контрольное) взвешивание (измерение) параметров автотранспортного средства подается в уполномоченный орган или таможенные органы в течение суток со дня выдачи акта взвешивания (замера).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Повторное (контрольное) взвешивание автотранспортного средства производится на сертифицированном весовом оборудовании, определяющее общую массу и осевые нагрузки автотранспортного средства.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764704"/>
            <a:ext cx="86409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latin typeface="Arial" pitchFamily="34" charset="0"/>
                <a:cs typeface="Arial" pitchFamily="34" charset="0"/>
              </a:rPr>
              <a:t>66. В случае установления факта нарушения требований настоящих Правил, перевозчик и (или) грузоотправитель привлекаются к административной ответственности, согласно Кодексу об административных правонарушениях Республики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Казахстан, 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а дальнейшая эксплуатация автотранспортного средства запрещается до устранения выявленного нарушения.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484784"/>
            <a:ext cx="78488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Правила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перевозки опасных грузов автомобильным транспортом и перечня опасных грузов, допускаемых к перевозке автотранспортными средствами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на территории </a:t>
            </a:r>
          </a:p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Республики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Казахстан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Приказ и.о. Министра по инвестициям и развитию Республики Казахстан от 17 апреля 2015 года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№ 460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Об утверждении </a:t>
            </a:r>
          </a:p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Правил перевозки опасных грузов автомобильным транспортом и перечня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опасных грузов, допускаемых к перевозке автотранспортными средствами на</a:t>
            </a:r>
          </a:p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территории Республики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Казахстан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492896"/>
            <a:ext cx="81369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5. При перевозке опасных грузов применяется классификация опасных грузов согласно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действующим стандартам Европейского соглашения о международной дорожной перевозке опасных грузов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(ДОПОГ) 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ГОСТа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19433-88 «Грузы опасные. Классификация и маркировка», а также перечня опасных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грузов, допускаемых к перевозкам автотранспортными средствами на территории Республики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Казахстан,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утвержденный уполномоченным органом в области автомобильного транспорта.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63915"/>
            <a:ext cx="853244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7. Перевозка опасного груза классов 1, 6 и 7 по территории Республики Казахстан</a:t>
            </a:r>
          </a:p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осуществляется специализированным автомобилем или другими автотранспортными средствами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, специально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переоборудованными для этих целей, на основании разрешительного документа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–специального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разрешения на перевозку опасного груза по территории Республики Казахстан по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форме,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согласно приложению 1 к настоящим Правилам.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712968" cy="6408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Приложение 1</a:t>
            </a:r>
          </a:p>
          <a:p>
            <a:pPr algn="r"/>
            <a:r>
              <a:rPr lang="ru-RU" dirty="0" smtClean="0"/>
              <a:t>к Правилам перевозки опасных </a:t>
            </a:r>
            <a:r>
              <a:rPr lang="ru-RU" dirty="0" smtClean="0"/>
              <a:t>грузов автомобильным </a:t>
            </a:r>
            <a:r>
              <a:rPr lang="ru-RU" dirty="0" smtClean="0"/>
              <a:t>транспортом</a:t>
            </a:r>
          </a:p>
          <a:p>
            <a:pPr algn="r"/>
            <a:r>
              <a:rPr lang="ru-RU" b="1" dirty="0" smtClean="0"/>
              <a:t>Специальное разрешение № на осуществление </a:t>
            </a:r>
            <a:endParaRPr lang="ru-RU" b="1" dirty="0" smtClean="0"/>
          </a:p>
          <a:p>
            <a:pPr algn="r"/>
            <a:r>
              <a:rPr lang="ru-RU" b="1" dirty="0" smtClean="0"/>
              <a:t>автомобильных </a:t>
            </a:r>
            <a:r>
              <a:rPr lang="ru-RU" b="1" dirty="0" smtClean="0"/>
              <a:t>перевозок опасного груза</a:t>
            </a:r>
          </a:p>
          <a:p>
            <a:r>
              <a:rPr lang="ru-RU" dirty="0" smtClean="0"/>
              <a:t>Наименование перевозчика</a:t>
            </a:r>
          </a:p>
          <a:p>
            <a:r>
              <a:rPr lang="ru-RU" dirty="0" smtClean="0"/>
              <a:t>Местонахождение и телефон перевозчика</a:t>
            </a:r>
          </a:p>
          <a:p>
            <a:r>
              <a:rPr lang="ru-RU" dirty="0" smtClean="0"/>
              <a:t>Класс, номер ООН, наименование </a:t>
            </a:r>
            <a:r>
              <a:rPr lang="ru-RU" dirty="0" smtClean="0"/>
              <a:t>и описание </a:t>
            </a:r>
            <a:r>
              <a:rPr lang="ru-RU" dirty="0" smtClean="0"/>
              <a:t>перевозимого опасного груза</a:t>
            </a:r>
          </a:p>
          <a:p>
            <a:r>
              <a:rPr lang="ru-RU" dirty="0" smtClean="0"/>
              <a:t>Тип, марка транспортного средства</a:t>
            </a:r>
          </a:p>
          <a:p>
            <a:r>
              <a:rPr lang="ru-RU" dirty="0" smtClean="0"/>
              <a:t>Государственный регистрационный </a:t>
            </a:r>
            <a:r>
              <a:rPr lang="ru-RU" dirty="0" smtClean="0"/>
              <a:t>знак автомобиля</a:t>
            </a:r>
            <a:endParaRPr lang="ru-RU" dirty="0" smtClean="0"/>
          </a:p>
          <a:p>
            <a:r>
              <a:rPr lang="ru-RU" dirty="0" smtClean="0"/>
              <a:t>Государственный регистрационный </a:t>
            </a:r>
            <a:r>
              <a:rPr lang="ru-RU" dirty="0" smtClean="0"/>
              <a:t>знак прицепа </a:t>
            </a:r>
            <a:r>
              <a:rPr lang="ru-RU" dirty="0" smtClean="0"/>
              <a:t>(полуприцепа)</a:t>
            </a:r>
          </a:p>
          <a:p>
            <a:r>
              <a:rPr lang="ru-RU" dirty="0" smtClean="0"/>
              <a:t>Срок действия специального разрешения </a:t>
            </a:r>
            <a:r>
              <a:rPr lang="ru-RU" dirty="0" err="1" smtClean="0"/>
              <a:t>с</a:t>
            </a:r>
            <a:r>
              <a:rPr lang="ru-RU" dirty="0" err="1" smtClean="0"/>
              <a:t>______________</a:t>
            </a:r>
            <a:r>
              <a:rPr lang="ru-RU" dirty="0" smtClean="0"/>
              <a:t> </a:t>
            </a:r>
            <a:r>
              <a:rPr lang="ru-RU" dirty="0" err="1" smtClean="0"/>
              <a:t>по________________</a:t>
            </a:r>
            <a:endParaRPr lang="ru-RU" dirty="0" smtClean="0"/>
          </a:p>
          <a:p>
            <a:r>
              <a:rPr lang="ru-RU" dirty="0" smtClean="0"/>
              <a:t>действителен на ______________ поездку</a:t>
            </a:r>
          </a:p>
          <a:p>
            <a:r>
              <a:rPr lang="ru-RU" dirty="0" smtClean="0"/>
              <a:t>Маршрут перевозки</a:t>
            </a:r>
          </a:p>
          <a:p>
            <a:r>
              <a:rPr lang="ru-RU" dirty="0" smtClean="0"/>
              <a:t>Адрес и телефон грузоотправителя</a:t>
            </a:r>
          </a:p>
          <a:p>
            <a:r>
              <a:rPr lang="ru-RU" dirty="0" smtClean="0"/>
              <a:t>Адрес и телефон грузополучателя</a:t>
            </a:r>
          </a:p>
          <a:p>
            <a:r>
              <a:rPr lang="ru-RU" dirty="0" smtClean="0"/>
              <a:t>Адрес промежуточных пунктов </a:t>
            </a:r>
            <a:r>
              <a:rPr lang="ru-RU" dirty="0" smtClean="0"/>
              <a:t>маршрута перевозки </a:t>
            </a:r>
            <a:r>
              <a:rPr lang="ru-RU" dirty="0" smtClean="0"/>
              <a:t>и телефоны аварийной службы</a:t>
            </a:r>
          </a:p>
          <a:p>
            <a:r>
              <a:rPr lang="ru-RU" dirty="0" smtClean="0"/>
              <a:t>Место стоянок и заправок топливом</a:t>
            </a:r>
          </a:p>
          <a:p>
            <a:r>
              <a:rPr lang="ru-RU" dirty="0" smtClean="0"/>
              <a:t>Ф.И.О. должностного </a:t>
            </a:r>
            <a:r>
              <a:rPr lang="ru-RU" dirty="0" smtClean="0"/>
              <a:t>лица уполномоченного </a:t>
            </a:r>
            <a:r>
              <a:rPr lang="ru-RU" dirty="0" smtClean="0"/>
              <a:t>органа, печать и </a:t>
            </a:r>
            <a:r>
              <a:rPr lang="ru-RU" dirty="0" smtClean="0"/>
              <a:t>дата выдачи</a:t>
            </a:r>
            <a:endParaRPr lang="ru-RU" dirty="0" smtClean="0"/>
          </a:p>
          <a:p>
            <a:r>
              <a:rPr lang="ru-RU" dirty="0" smtClean="0"/>
              <a:t>М.П.</a:t>
            </a:r>
          </a:p>
          <a:p>
            <a:r>
              <a:rPr lang="ru-RU" dirty="0" smtClean="0"/>
              <a:t>Особые условия действия </a:t>
            </a:r>
            <a:r>
              <a:rPr lang="ru-RU" dirty="0" smtClean="0"/>
              <a:t>специального разрешения</a:t>
            </a:r>
            <a:endParaRPr lang="ru-RU" dirty="0" smtClean="0"/>
          </a:p>
          <a:p>
            <a:r>
              <a:rPr lang="ru-RU" dirty="0" smtClean="0"/>
              <a:t>Отметки должностных лиц надзорных контрольных </a:t>
            </a:r>
            <a:r>
              <a:rPr lang="ru-RU" dirty="0" smtClean="0"/>
              <a:t>органов </a:t>
            </a:r>
          </a:p>
          <a:p>
            <a:r>
              <a:rPr lang="ru-RU" dirty="0" smtClean="0"/>
              <a:t>Ограничения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280920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 smtClean="0">
                <a:latin typeface="Arial" pitchFamily="34" charset="0"/>
                <a:cs typeface="Arial" pitchFamily="34" charset="0"/>
              </a:rPr>
              <a:t>8. Между грузоотправителем (грузополучателем) и перевозчиком заключается договор на</a:t>
            </a:r>
          </a:p>
          <a:p>
            <a:r>
              <a:rPr lang="ru-RU" sz="2100" dirty="0" smtClean="0">
                <a:latin typeface="Arial" pitchFamily="34" charset="0"/>
                <a:cs typeface="Arial" pitchFamily="34" charset="0"/>
              </a:rPr>
              <a:t>осуществление перевозок опасного груза, в соответствии с подпунктом 23-9) статьи 13 Закона.</a:t>
            </a:r>
          </a:p>
          <a:p>
            <a:r>
              <a:rPr lang="ru-RU" sz="2100" dirty="0" smtClean="0">
                <a:latin typeface="Arial" pitchFamily="34" charset="0"/>
                <a:cs typeface="Arial" pitchFamily="34" charset="0"/>
              </a:rPr>
              <a:t>Договор на перевозку опасных грузов, в силу специфических особенностей, также 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должен содержать 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сведения:</a:t>
            </a:r>
          </a:p>
          <a:p>
            <a:pPr indent="449263"/>
            <a:r>
              <a:rPr lang="ru-RU" sz="2100" dirty="0" smtClean="0">
                <a:latin typeface="Arial" pitchFamily="34" charset="0"/>
                <a:cs typeface="Arial" pitchFamily="34" charset="0"/>
              </a:rPr>
              <a:t>1) о мероприятиях по специальной обработке автотранспортных средств;</a:t>
            </a:r>
          </a:p>
          <a:p>
            <a:pPr indent="449263"/>
            <a:r>
              <a:rPr lang="ru-RU" sz="2100" dirty="0" smtClean="0">
                <a:latin typeface="Arial" pitchFamily="34" charset="0"/>
                <a:cs typeface="Arial" pitchFamily="34" charset="0"/>
              </a:rPr>
              <a:t>2) об организации сопровождения (в случае необходимости);</a:t>
            </a:r>
          </a:p>
          <a:p>
            <a:pPr indent="449263"/>
            <a:r>
              <a:rPr lang="ru-RU" sz="2100" dirty="0" smtClean="0">
                <a:latin typeface="Arial" pitchFamily="34" charset="0"/>
                <a:cs typeface="Arial" pitchFamily="34" charset="0"/>
              </a:rPr>
              <a:t>3) о порядке обеспечения средствами индивидуальной защиты водителей;</a:t>
            </a:r>
          </a:p>
          <a:p>
            <a:pPr indent="449263"/>
            <a:r>
              <a:rPr lang="ru-RU" sz="2100" dirty="0" smtClean="0">
                <a:latin typeface="Arial" pitchFamily="34" charset="0"/>
                <a:cs typeface="Arial" pitchFamily="34" charset="0"/>
              </a:rPr>
              <a:t>4) о порядке обеспечения элементами системы информации об опасности и нейтрализации</a:t>
            </a:r>
          </a:p>
          <a:p>
            <a:pPr indent="449263"/>
            <a:r>
              <a:rPr lang="ru-RU" sz="2100" dirty="0" smtClean="0">
                <a:latin typeface="Arial" pitchFamily="34" charset="0"/>
                <a:cs typeface="Arial" pitchFamily="34" charset="0"/>
              </a:rPr>
              <a:t>опасного груза;</a:t>
            </a:r>
          </a:p>
          <a:p>
            <a:pPr indent="449263"/>
            <a:r>
              <a:rPr lang="ru-RU" sz="2100" dirty="0" smtClean="0">
                <a:latin typeface="Arial" pitchFamily="34" charset="0"/>
                <a:cs typeface="Arial" pitchFamily="34" charset="0"/>
              </a:rPr>
              <a:t>5) при перевозке опасного груза класса 7 – о порядке взаимного 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информирования грузоотправителя 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(грузополучателя) и перевозчика о точном наименовании и количестве грузов, 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а также 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времени отправления (предполагаемые срок доставки) и получения данных грузов.</a:t>
            </a:r>
            <a:endParaRPr lang="ru-RU" sz="21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9644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13. На перевозку опасного груза классов 1, 6 и 7 согласно перечню опасных грузов</a:t>
            </a:r>
            <a:r>
              <a:rPr lang="ru-RU" sz="2400" dirty="0" smtClean="0"/>
              <a:t>, допускаемых </a:t>
            </a:r>
            <a:r>
              <a:rPr lang="ru-RU" sz="2400" dirty="0" smtClean="0"/>
              <a:t>к перевозкам автотранспортными средствами на территории Республики Казахстан, в</a:t>
            </a:r>
          </a:p>
          <a:p>
            <a:r>
              <a:rPr lang="ru-RU" sz="2400" dirty="0" smtClean="0"/>
              <a:t>соответствии с Законом перевозчиком разрабатывается маршрут перевозки опасного груза.</a:t>
            </a:r>
          </a:p>
          <a:p>
            <a:r>
              <a:rPr lang="ru-RU" sz="2400" dirty="0" smtClean="0"/>
              <a:t>При разработке маршрута перевозки перевозчик руководствуется следующими </a:t>
            </a:r>
            <a:r>
              <a:rPr lang="ru-RU" sz="2400" dirty="0" smtClean="0"/>
              <a:t>основными требованиями</a:t>
            </a:r>
            <a:r>
              <a:rPr lang="ru-RU" sz="2400" dirty="0" smtClean="0"/>
              <a:t>:</a:t>
            </a:r>
          </a:p>
          <a:p>
            <a:pPr indent="449263"/>
            <a:r>
              <a:rPr lang="ru-RU" sz="2400" dirty="0" smtClean="0"/>
              <a:t>1) вблизи маршрута не должны находиться крупные промышленные объекты;</a:t>
            </a:r>
          </a:p>
          <a:p>
            <a:pPr indent="449263"/>
            <a:r>
              <a:rPr lang="ru-RU" sz="2400" dirty="0" smtClean="0"/>
              <a:t>2) маршрут не должен проходить через крупные населенные пункты. В случае необходимости</a:t>
            </a:r>
          </a:p>
          <a:p>
            <a:pPr indent="449263"/>
            <a:r>
              <a:rPr lang="ru-RU" sz="2400" dirty="0" smtClean="0"/>
              <a:t>перевозки опасных грузов внутри крупных населенных пунктов, маршрут не должен проходить </a:t>
            </a:r>
            <a:r>
              <a:rPr lang="ru-RU" sz="2400" dirty="0" smtClean="0"/>
              <a:t>вблизи развлекательных</a:t>
            </a:r>
            <a:r>
              <a:rPr lang="ru-RU" sz="2400" dirty="0" smtClean="0"/>
              <a:t>, культурно-просветительных, учебных, дошкольных и лечебных учреждений;</a:t>
            </a:r>
          </a:p>
          <a:p>
            <a:pPr indent="449263"/>
            <a:r>
              <a:rPr lang="ru-RU" sz="2400" dirty="0" smtClean="0"/>
              <a:t>3) на маршруте перевозки должны быть предусмотрены места стоянок транспортных средств.</a:t>
            </a:r>
            <a:endParaRPr lang="ru-RU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836712"/>
            <a:ext cx="86409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14. При прохождении маршрута в пределах одной области маршрут перевозки согласовывается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с уполномоченным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органом по обеспечению безопасности дорожного движения, находящимися в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этой области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, в течение трех рабочих дней.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В случаях прохождения маршрута по территории нескольких областей, согласование маршрута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перевозки проводится уполномоченным органом по обеспечению безопасности дорожного движения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в течение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пяти рабочих дней.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032" y="980728"/>
            <a:ext cx="85334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18. Специальное разрешение выдается на одну или несколько идентичных перевозок, 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также на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партию опасных грузов, перевозимых по определенному маршруту, на срок не более 6 месяцев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Бланки специальных разрешений изготавливаются типографским способом со специальной защитой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от подделки и являются бланками строгой отчетности по форме согласно приложению 1 к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настоящим Правилам.</a:t>
            </a: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Для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получения специального разрешения подается не позднее 9 рабочих дней до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начала осуществления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перевозки подается заявление по форме, согласно приложению 2 к настоящим Правилам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3040" y="548680"/>
            <a:ext cx="83174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19. К заявлению прилагаются:</a:t>
            </a:r>
          </a:p>
          <a:p>
            <a:pPr indent="449263"/>
            <a:r>
              <a:rPr lang="ru-RU" sz="2000" dirty="0" smtClean="0">
                <a:latin typeface="Arial" pitchFamily="34" charset="0"/>
                <a:cs typeface="Arial" pitchFamily="34" charset="0"/>
              </a:rPr>
              <a:t>1) копия свидетельства о регистрации транспортного средства используемого для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перевозки опасных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грузов, а также документа, подтверждающего право владения таким транспортным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средством на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законных основаниях, если оно не является собственностью перевозчика;</a:t>
            </a:r>
          </a:p>
          <a:p>
            <a:pPr indent="449263"/>
            <a:r>
              <a:rPr lang="ru-RU" sz="2000" dirty="0" smtClean="0">
                <a:latin typeface="Arial" pitchFamily="34" charset="0"/>
                <a:cs typeface="Arial" pitchFamily="34" charset="0"/>
              </a:rPr>
              <a:t>2) маршрут перевозки опасного груза, согласованный с компетентными органами, указанными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в пункте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14 настоящих Правил;</a:t>
            </a:r>
          </a:p>
          <a:p>
            <a:pPr indent="449263"/>
            <a:r>
              <a:rPr lang="ru-RU" sz="2000" dirty="0" smtClean="0">
                <a:latin typeface="Arial" pitchFamily="34" charset="0"/>
                <a:cs typeface="Arial" pitchFamily="34" charset="0"/>
              </a:rPr>
              <a:t>3) копия свидетельства о подготовке водителя транспортного средства, перевозящего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опасные грузы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(свидетельство о допуске водителя к перевозке опасных грузов автотранспортными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средствами);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indent="449263"/>
            <a:r>
              <a:rPr lang="ru-RU" sz="2000" dirty="0" smtClean="0">
                <a:latin typeface="Arial" pitchFamily="34" charset="0"/>
                <a:cs typeface="Arial" pitchFamily="34" charset="0"/>
              </a:rPr>
              <a:t>4) аварийная карточка системы информирования об опасности на опасный груз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предназначенный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для перевозки;</a:t>
            </a:r>
          </a:p>
          <a:p>
            <a:pPr indent="449263"/>
            <a:r>
              <a:rPr lang="ru-RU" sz="2000" dirty="0" smtClean="0">
                <a:latin typeface="Arial" pitchFamily="34" charset="0"/>
                <a:cs typeface="Arial" pitchFamily="34" charset="0"/>
              </a:rPr>
              <a:t>5) документы, подтверждающие полномочия представителя, в случае подачи заявлений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в уполномоченный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орган представителем перевозчика.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9144000" cy="619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5. Требования к водителям,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осуществляющим перевозку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опасных грузов автотранспортными средствами</a:t>
            </a:r>
          </a:p>
          <a:p>
            <a:pPr indent="360363"/>
            <a:r>
              <a:rPr lang="ru-RU" sz="2400" dirty="0" smtClean="0">
                <a:latin typeface="Arial" pitchFamily="34" charset="0"/>
                <a:cs typeface="Arial" pitchFamily="34" charset="0"/>
              </a:rPr>
              <a:t>27. Водители, осуществляющие перевозку опасных грузов автотранспортным средством, должны</a:t>
            </a:r>
          </a:p>
          <a:p>
            <a:pPr indent="360363"/>
            <a:r>
              <a:rPr lang="ru-RU" sz="2400" dirty="0" smtClean="0">
                <a:latin typeface="Arial" pitchFamily="34" charset="0"/>
                <a:cs typeface="Arial" pitchFamily="34" charset="0"/>
              </a:rPr>
              <a:t>соответствовать следующим требованиям:</a:t>
            </a:r>
          </a:p>
          <a:p>
            <a:pPr indent="360363"/>
            <a:r>
              <a:rPr lang="ru-RU" sz="2400" dirty="0" smtClean="0">
                <a:latin typeface="Arial" pitchFamily="34" charset="0"/>
                <a:cs typeface="Arial" pitchFamily="34" charset="0"/>
              </a:rPr>
              <a:t>1) наличие удостоверения на право управления транспортным средством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соответствующей категории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indent="360363"/>
            <a:r>
              <a:rPr lang="ru-RU" sz="2400" dirty="0" smtClean="0">
                <a:latin typeface="Arial" pitchFamily="34" charset="0"/>
                <a:cs typeface="Arial" pitchFamily="34" charset="0"/>
              </a:rPr>
              <a:t>2) наличие стажа непрерывной работы в качестве водителя транспортного средства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этой категории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не менее трех лет;</a:t>
            </a:r>
          </a:p>
          <a:p>
            <a:pPr indent="360363"/>
            <a:r>
              <a:rPr lang="ru-RU" sz="2400" dirty="0" smtClean="0">
                <a:latin typeface="Arial" pitchFamily="34" charset="0"/>
                <a:cs typeface="Arial" pitchFamily="34" charset="0"/>
              </a:rPr>
              <a:t>3) прохождение общего медицинского освидетельствования 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предрейсового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послерейсового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медицинского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осмотра для профессиональных водителей с отметкой на путевом листе;</a:t>
            </a:r>
          </a:p>
          <a:p>
            <a:pPr indent="360363"/>
            <a:r>
              <a:rPr lang="ru-RU" sz="2400" dirty="0" smtClean="0">
                <a:latin typeface="Arial" pitchFamily="34" charset="0"/>
                <a:cs typeface="Arial" pitchFamily="34" charset="0"/>
              </a:rPr>
              <a:t>4) наличие свидетельства о допуске водителя к перевозке опасного груза по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территории Республики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Казахстан по форме, согласно приложению 5 к настоящим Правилам.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64096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28. Водителю, осуществляющему перевозку, до начала поездки необходимо пройти </a:t>
            </a:r>
            <a:r>
              <a:rPr lang="ru-RU" sz="2000" dirty="0" err="1" smtClean="0"/>
              <a:t>предрейсовый</a:t>
            </a:r>
            <a:r>
              <a:rPr lang="ru-RU" sz="2000" dirty="0" smtClean="0"/>
              <a:t> инструктаж </a:t>
            </a:r>
            <a:r>
              <a:rPr lang="ru-RU" sz="2000" dirty="0" smtClean="0"/>
              <a:t>по перевозке опасного груза и иметь при себе следующие сопроводительные документы:</a:t>
            </a:r>
          </a:p>
          <a:p>
            <a:pPr algn="just"/>
            <a:r>
              <a:rPr lang="ru-RU" sz="2000" dirty="0" smtClean="0"/>
              <a:t>1) регистрационные документы на автотранспортное средство;</a:t>
            </a:r>
          </a:p>
          <a:p>
            <a:pPr algn="just"/>
            <a:r>
              <a:rPr lang="ru-RU" sz="2000" dirty="0" smtClean="0"/>
              <a:t>2) путевой лист с указанием маршрута перевозки в соответствии с требованиями </a:t>
            </a:r>
            <a:r>
              <a:rPr lang="ru-RU" sz="2000" dirty="0" smtClean="0"/>
              <a:t>настоящих Правил</a:t>
            </a:r>
            <a:r>
              <a:rPr lang="ru-RU" sz="2000" dirty="0" smtClean="0"/>
              <a:t>, с отметкой «Опасный груз»;</a:t>
            </a:r>
          </a:p>
          <a:p>
            <a:pPr algn="just"/>
            <a:r>
              <a:rPr lang="ru-RU" sz="2000" dirty="0" smtClean="0"/>
              <a:t>3) инструкцию для водителя, согласно приложению 4 к настоящим Правилам;</a:t>
            </a:r>
          </a:p>
          <a:p>
            <a:pPr algn="just"/>
            <a:r>
              <a:rPr lang="ru-RU" sz="2000" dirty="0" smtClean="0"/>
              <a:t>4) свидетельство о допуске водителя к перевозке опасного груза по территории </a:t>
            </a:r>
            <a:r>
              <a:rPr lang="ru-RU" sz="2000" dirty="0" smtClean="0"/>
              <a:t>Республики Казахстан </a:t>
            </a:r>
            <a:r>
              <a:rPr lang="ru-RU" sz="2000" dirty="0" smtClean="0"/>
              <a:t>по форме, согласно приложению 5 к настоящим Правилам;</a:t>
            </a:r>
          </a:p>
          <a:p>
            <a:pPr algn="just"/>
            <a:r>
              <a:rPr lang="ru-RU" sz="2000" dirty="0" smtClean="0"/>
              <a:t>5) бланк маршрута перевозки опасного груза классов 1, 6 и 7, согласно перечню </a:t>
            </a:r>
            <a:r>
              <a:rPr lang="ru-RU" sz="2000" dirty="0" smtClean="0"/>
              <a:t>опасных грузов</a:t>
            </a:r>
            <a:r>
              <a:rPr lang="ru-RU" sz="2000" dirty="0" smtClean="0"/>
              <a:t>, допускаемых к перевозкам автотранспортными средствами на территории Республики </a:t>
            </a:r>
            <a:r>
              <a:rPr lang="ru-RU" sz="2000" dirty="0" smtClean="0"/>
              <a:t>Казахстан по </a:t>
            </a:r>
            <a:r>
              <a:rPr lang="ru-RU" sz="2000" dirty="0" smtClean="0"/>
              <a:t>форме, согласно приложению 6 к настоящим Правилам;</a:t>
            </a:r>
          </a:p>
          <a:p>
            <a:pPr algn="just"/>
            <a:r>
              <a:rPr lang="ru-RU" sz="2000" dirty="0" smtClean="0"/>
              <a:t>6) товарно-транспортную накладную;</a:t>
            </a:r>
          </a:p>
          <a:p>
            <a:pPr algn="just"/>
            <a:r>
              <a:rPr lang="ru-RU" sz="2000" dirty="0" smtClean="0"/>
              <a:t>7) план действий в аварийной ситуации, разработанный грузоотправителем;</a:t>
            </a:r>
          </a:p>
          <a:p>
            <a:pPr algn="just"/>
            <a:r>
              <a:rPr lang="ru-RU" sz="2000" dirty="0" smtClean="0"/>
              <a:t>8) адреса и телефоны перевозчика, грузоотправителя, грузополучателя, </a:t>
            </a:r>
            <a:r>
              <a:rPr lang="ru-RU" sz="2000" dirty="0" smtClean="0"/>
              <a:t>уполномоченных органов </a:t>
            </a:r>
            <a:r>
              <a:rPr lang="ru-RU" sz="2000" dirty="0" smtClean="0"/>
              <a:t>по контролю за обеспечением безопасной эксплуатации транспорта, безопасности </a:t>
            </a:r>
            <a:r>
              <a:rPr lang="ru-RU" sz="2000" dirty="0" smtClean="0"/>
              <a:t>дорожного движения</a:t>
            </a:r>
            <a:r>
              <a:rPr lang="ru-RU" sz="2000" dirty="0" smtClean="0"/>
              <a:t>, в сфере гражданской защите, расположенных по маршруту движения.</a:t>
            </a:r>
            <a:endParaRPr lang="ru-RU" sz="2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97346"/>
            <a:ext cx="86409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/>
            <a:r>
              <a:rPr lang="ru-RU" sz="2400" dirty="0" smtClean="0">
                <a:latin typeface="Arial" pitchFamily="34" charset="0"/>
                <a:cs typeface="Arial" pitchFamily="34" charset="0"/>
              </a:rPr>
              <a:t>38. В случае возникновения дорожно-транспортного происшествия водитель:</a:t>
            </a:r>
          </a:p>
          <a:p>
            <a:pPr indent="539750"/>
            <a:r>
              <a:rPr lang="ru-RU" sz="2400" dirty="0" smtClean="0">
                <a:latin typeface="Arial" pitchFamily="34" charset="0"/>
                <a:cs typeface="Arial" pitchFamily="34" charset="0"/>
              </a:rPr>
              <a:t>1) не допускает посторонних лиц к месту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происшествия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indent="539750"/>
            <a:r>
              <a:rPr lang="ru-RU" sz="2400" dirty="0" smtClean="0">
                <a:latin typeface="Arial" pitchFamily="34" charset="0"/>
                <a:cs typeface="Arial" pitchFamily="34" charset="0"/>
              </a:rPr>
              <a:t>2) оказывает первую медицинскую помощь пострадавшим и вызывает при необходимости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скорую медицинскую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помощь;</a:t>
            </a:r>
          </a:p>
          <a:p>
            <a:pPr indent="539750"/>
            <a:r>
              <a:rPr lang="ru-RU" sz="2400" dirty="0" smtClean="0">
                <a:latin typeface="Arial" pitchFamily="34" charset="0"/>
                <a:cs typeface="Arial" pitchFamily="34" charset="0"/>
              </a:rPr>
              <a:t>3) сообщает о случившемся происшествии в уполномоченный орган в сфере гражданской защиты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также другие заинтересованные органы;</a:t>
            </a:r>
          </a:p>
          <a:p>
            <a:pPr indent="539750"/>
            <a:r>
              <a:rPr lang="ru-RU" sz="2400" dirty="0" smtClean="0">
                <a:latin typeface="Arial" pitchFamily="34" charset="0"/>
                <a:cs typeface="Arial" pitchFamily="34" charset="0"/>
              </a:rPr>
              <a:t>4) в соответствии с указанием в инструкции для водителя и планом действий в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аварийной ситуации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принимает меры по ликвидации аварийной ситуации;</a:t>
            </a:r>
          </a:p>
          <a:p>
            <a:pPr indent="539750"/>
            <a:r>
              <a:rPr lang="ru-RU" sz="2400" dirty="0" smtClean="0">
                <a:latin typeface="Arial" pitchFamily="34" charset="0"/>
                <a:cs typeface="Arial" pitchFamily="34" charset="0"/>
              </a:rPr>
              <a:t>5) информирует прибывших на место происшествия представителей уполномоченных органов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перечисленных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 подпункте 8) пункта 28 настоящих правил, об опасности и принятых мерах.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2820</Words>
  <Application>Microsoft Office PowerPoint</Application>
  <PresentationFormat>Экран (4:3)</PresentationFormat>
  <Paragraphs>160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21</cp:revision>
  <dcterms:created xsi:type="dcterms:W3CDTF">2016-05-25T21:13:18Z</dcterms:created>
  <dcterms:modified xsi:type="dcterms:W3CDTF">2016-05-26T17:39:13Z</dcterms:modified>
</cp:coreProperties>
</file>